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7010400" cy="9296400"/>
  <p:embeddedFontLst>
    <p:embeddedFont>
      <p:font typeface="Source Sans Pro" panose="020B0604020202020204" charset="0"/>
      <p:regular r:id="rId4"/>
      <p:bold r:id="rId5"/>
      <p:italic r:id="rId6"/>
      <p:boldItalic r:id="rId7"/>
    </p:embeddedFont>
    <p:embeddedFont>
      <p:font typeface="Roboto" panose="02000000000000000000" pitchFamily="2" charset="0"/>
      <p:bold r:id="rId8"/>
      <p:italic r:id="rId9"/>
      <p:boldItalic r:id="rId10"/>
    </p:embeddedFont>
    <p:embeddedFont>
      <p:font typeface="Roboto Light" panose="02000000000000000000" pitchFamily="2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3B5E3E-51FB-4F9B-9086-281468F95F6D}">
  <a:tblStyle styleId="{A73B5E3E-51FB-4F9B-9086-281468F95F6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2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1480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139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09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-892969" y="5110957"/>
            <a:ext cx="10401300" cy="1157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3264694" y="4010819"/>
            <a:ext cx="10401300" cy="3357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ifmora@alcadiabogota.gov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3453720" y="6763308"/>
            <a:ext cx="3327362" cy="15915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111675" y="4050575"/>
            <a:ext cx="3288900" cy="25758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6" name="Shape 86" descr="C:\Users\ifmora\Pictures\Encabezado Diagnóstic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10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1246924" y="313100"/>
            <a:ext cx="3327300" cy="5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00" b="1" i="0" u="none" strike="noStrike" cap="none">
                <a:solidFill>
                  <a:srgbClr val="2199E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FICHA INFORMATIVA: BOGOTÁ, CIUDAD CLAVE PARA LAS VÍCTIMAS Y LA RECONCILIACIÓN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700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CDJT</a:t>
            </a:r>
            <a:r>
              <a:rPr lang="es-CO" sz="7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</a:t>
            </a:r>
            <a:r>
              <a:rPr lang="es-CO" sz="700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DICIEMBRE 29 </a:t>
            </a:r>
            <a:r>
              <a:rPr lang="es-CO" sz="7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2017</a:t>
            </a:r>
          </a:p>
          <a:p>
            <a:pPr marL="0" marR="0" lvl="0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Source Sans Pro"/>
              <a:buNone/>
            </a:pPr>
            <a:r>
              <a:rPr lang="es-CO" sz="7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OBSERVATORIO DISTRITAL DE VÍCTIMAS DEL CONFLICTO ARMADO</a:t>
            </a:r>
          </a:p>
          <a:p>
            <a:pPr marL="0" marR="0" lvl="0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Source Sans Pro"/>
              <a:buNone/>
            </a:pPr>
            <a:r>
              <a:rPr lang="es-CO" sz="7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Alta Consejería para los Derechos de la Víctimas, la Paz y la Reconciliación</a:t>
            </a:r>
          </a:p>
        </p:txBody>
      </p:sp>
      <p:sp>
        <p:nvSpPr>
          <p:cNvPr id="88" name="Shape 88"/>
          <p:cNvSpPr/>
          <p:nvPr/>
        </p:nvSpPr>
        <p:spPr>
          <a:xfrm>
            <a:off x="123025" y="4050575"/>
            <a:ext cx="3234000" cy="257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80975" marR="0" lvl="0" indent="-85725" algn="just" rtl="0">
              <a:spcBef>
                <a:spcPts val="0"/>
              </a:spcBef>
              <a:buNone/>
            </a:pPr>
            <a:r>
              <a:rPr lang="es-CO" b="1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¿Qué logramos en 2017?</a:t>
            </a:r>
          </a:p>
          <a:p>
            <a:pPr marL="180975" marR="0" lvl="0" indent="-85725" algn="just" rtl="0">
              <a:spcBef>
                <a:spcPts val="0"/>
              </a:spcBef>
              <a:buNone/>
            </a:pPr>
            <a:endParaRPr sz="1200" b="1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841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4.548 personas </a:t>
            </a:r>
            <a:r>
              <a:rPr lang="es-CO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fueron beneficiadas con 14.160 medidas otorgadas de Ayuda Humanitaria Inmediata (SIVIC-ACDVPR, a 1 de diciembre de 2017). </a:t>
            </a:r>
          </a:p>
          <a:p>
            <a:pPr marL="171450" marR="0" lvl="0" indent="-1841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321.163 </a:t>
            </a:r>
            <a:r>
              <a:rPr lang="es-CO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personas víctimas del conflicto armado afiliadas a salud en Bogotá. El </a:t>
            </a:r>
            <a:r>
              <a:rPr lang="es-CO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200.175 (62%) se encuentran en régimen contributivo</a:t>
            </a:r>
            <a:r>
              <a:rPr lang="es-CO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el 120.998 (38%) en el subsidiado (Secretaría de Salud, a 1 de agosto de 2017).</a:t>
            </a:r>
          </a:p>
          <a:p>
            <a:pPr marL="171450" marR="0" lvl="0" indent="-1841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65.367 estudiantes </a:t>
            </a:r>
            <a:r>
              <a:rPr lang="es-CO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víctimas del conflicto armado matriculados e incluidos en el SIMAT (Secretaría de Educación, 2017)</a:t>
            </a:r>
          </a:p>
          <a:p>
            <a:pPr marL="171450" marR="0" lvl="0" indent="-171450" algn="just" rtl="0">
              <a:spcBef>
                <a:spcPts val="0"/>
              </a:spcBef>
              <a:buClr>
                <a:schemeClr val="dk1"/>
              </a:buClr>
              <a:buSzPts val="900"/>
              <a:buFont typeface="Arial"/>
              <a:buNone/>
            </a:pPr>
            <a:endParaRPr sz="9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just" rtl="0">
              <a:spcBef>
                <a:spcPts val="0"/>
              </a:spcBef>
              <a:buClr>
                <a:schemeClr val="dk1"/>
              </a:buClr>
              <a:buSzPts val="900"/>
              <a:buFont typeface="Arial"/>
              <a:buNone/>
            </a:pPr>
            <a:endParaRPr sz="9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just" rtl="0">
              <a:spcBef>
                <a:spcPts val="0"/>
              </a:spcBef>
              <a:buClr>
                <a:schemeClr val="dk1"/>
              </a:buClr>
              <a:buSzPts val="900"/>
              <a:buFont typeface="Arial"/>
              <a:buNone/>
            </a:pPr>
            <a:endParaRPr sz="9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just" rtl="0">
              <a:spcBef>
                <a:spcPts val="0"/>
              </a:spcBef>
              <a:buClr>
                <a:schemeClr val="dk1"/>
              </a:buClr>
              <a:buSzPts val="900"/>
              <a:buFont typeface="Arial"/>
              <a:buNone/>
            </a:pPr>
            <a:endParaRPr sz="9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just" rtl="0">
              <a:spcBef>
                <a:spcPts val="0"/>
              </a:spcBef>
              <a:buClr>
                <a:schemeClr val="dk1"/>
              </a:buClr>
              <a:buSzPts val="900"/>
              <a:buFont typeface="Arial"/>
              <a:buNone/>
            </a:pPr>
            <a:endParaRPr sz="9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just" rtl="0">
              <a:spcBef>
                <a:spcPts val="0"/>
              </a:spcBef>
              <a:buClr>
                <a:schemeClr val="dk1"/>
              </a:buClr>
              <a:buSzPts val="900"/>
              <a:buFont typeface="Arial"/>
              <a:buNone/>
            </a:pPr>
            <a:endParaRPr sz="9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just" rtl="0">
              <a:spcBef>
                <a:spcPts val="0"/>
              </a:spcBef>
              <a:buClr>
                <a:schemeClr val="dk1"/>
              </a:buClr>
              <a:buSzPts val="900"/>
              <a:buFont typeface="Arial"/>
              <a:buNone/>
            </a:pPr>
            <a:endParaRPr sz="9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just" rtl="0">
              <a:spcBef>
                <a:spcPts val="0"/>
              </a:spcBef>
              <a:buClr>
                <a:schemeClr val="dk1"/>
              </a:buClr>
              <a:buSzPts val="900"/>
              <a:buFont typeface="Arial"/>
              <a:buNone/>
            </a:pPr>
            <a:endParaRPr sz="9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just" rtl="0">
              <a:spcBef>
                <a:spcPts val="0"/>
              </a:spcBef>
              <a:buClr>
                <a:schemeClr val="dk1"/>
              </a:buClr>
              <a:buSzPts val="900"/>
              <a:buFont typeface="Arial"/>
              <a:buNone/>
            </a:pPr>
            <a:endParaRPr sz="9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3520550" y="999675"/>
            <a:ext cx="3214800" cy="27060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Nuestras apuestas en 2018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44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SzPts val="1100"/>
              <a:buFont typeface="Source Sans Pro"/>
              <a:buAutoNum type="arabicPeriod"/>
            </a:pPr>
            <a:r>
              <a:rPr lang="es-CO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Enfoque diferencial</a:t>
            </a:r>
            <a:r>
              <a:rPr lang="es-CO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la política pública.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CO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SzPts val="1100"/>
              <a:buFont typeface="Source Sans Pro"/>
              <a:buAutoNum type="arabicPeriod"/>
            </a:pPr>
            <a:r>
              <a:rPr lang="es-CO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Innovación.</a:t>
            </a:r>
            <a:r>
              <a:rPr lang="es-CO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SzPts val="1100"/>
              <a:buFont typeface="Source Sans Pro"/>
              <a:buAutoNum type="arabicPeriod"/>
            </a:pPr>
            <a:r>
              <a:rPr lang="es-CO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Articulación Local</a:t>
            </a:r>
            <a:r>
              <a:rPr lang="es-CO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SzPts val="1100"/>
              <a:buFont typeface="Source Sans Pro"/>
              <a:buAutoNum type="arabicPeriod"/>
            </a:pPr>
            <a:r>
              <a:rPr lang="es-CO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Atención Psicosocial </a:t>
            </a:r>
            <a:r>
              <a:rPr lang="es-CO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las víctimas.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SzPts val="1100"/>
              <a:buFont typeface="Source Sans Pro"/>
              <a:buAutoNum type="arabicPeriod"/>
            </a:pPr>
            <a:r>
              <a:rPr lang="es-CO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Participación </a:t>
            </a:r>
            <a:r>
              <a:rPr lang="es-CO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constructiva.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900" b="1">
              <a:solidFill>
                <a:srgbClr val="244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900" b="1">
              <a:solidFill>
                <a:srgbClr val="244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900" b="1">
              <a:solidFill>
                <a:srgbClr val="244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900" b="1">
              <a:solidFill>
                <a:srgbClr val="244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900" b="1">
              <a:solidFill>
                <a:srgbClr val="244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307339" y="8512158"/>
            <a:ext cx="356229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CO" sz="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ELABORACIÓN:  Karen García (kagarcia@alcadiabogota.gov.co),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s-CO" sz="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Felipe Mora (</a:t>
            </a:r>
            <a:r>
              <a:rPr lang="es-CO" sz="8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ifmora@alcadiabogota.gov.co</a:t>
            </a:r>
            <a:r>
              <a:rPr lang="es-CO" sz="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), Carolina Farias. COLABORACIÓN: José Luis López.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s-CO" sz="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REVISIÓN: Rodrigo Rojas y Gustavo Quintero. 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 l="74600" t="34527" r="4895" b="19903"/>
          <a:stretch/>
        </p:blipFill>
        <p:spPr>
          <a:xfrm>
            <a:off x="5517232" y="336209"/>
            <a:ext cx="1157964" cy="43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C:\Users\kagarcia\Downloads\cabezote prisma correo.png"/>
          <p:cNvPicPr preferRelativeResize="0"/>
          <p:nvPr/>
        </p:nvPicPr>
        <p:blipFill rotWithShape="1">
          <a:blip r:embed="rId6">
            <a:alphaModFix/>
          </a:blip>
          <a:srcRect l="71126" t="21445" r="4620" b="20480"/>
          <a:stretch/>
        </p:blipFill>
        <p:spPr>
          <a:xfrm>
            <a:off x="4514956" y="323528"/>
            <a:ext cx="930268" cy="4589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3" name="Shape 93"/>
          <p:cNvGraphicFramePr/>
          <p:nvPr/>
        </p:nvGraphicFramePr>
        <p:xfrm>
          <a:off x="123021" y="923473"/>
          <a:ext cx="3266200" cy="2639010"/>
        </p:xfrm>
        <a:graphic>
          <a:graphicData uri="http://schemas.openxmlformats.org/drawingml/2006/table">
            <a:tbl>
              <a:tblPr>
                <a:noFill/>
                <a:tableStyleId>{A73B5E3E-51FB-4F9B-9086-281468F95F6D}</a:tableStyleId>
              </a:tblPr>
              <a:tblGrid>
                <a:gridCol w="1659650"/>
                <a:gridCol w="1606550"/>
              </a:tblGrid>
              <a:tr h="254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50" b="1" i="1" u="none" strike="noStrike" cap="none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Bogotá es la ciudad…</a:t>
                      </a:r>
                    </a:p>
                  </a:txBody>
                  <a:tcPr marL="44450" marR="44450" marT="45725" marB="45725" anchor="ctr">
                    <a:lnL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10A0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50" b="1" i="1" u="none" strike="noStrike" cap="none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magnitud</a:t>
                      </a:r>
                    </a:p>
                  </a:txBody>
                  <a:tcPr marL="44450" marR="44450" marT="45725" marB="45725" anchor="ctr">
                    <a:lnL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10A0D3"/>
                    </a:solidFill>
                  </a:tcPr>
                </a:tc>
              </a:tr>
              <a:tr h="50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b="1" u="none" strike="noStrike" cap="none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#1 </a:t>
                      </a:r>
                      <a:r>
                        <a:rPr lang="es-CO" sz="9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del país en recepción histórica </a:t>
                      </a:r>
                      <a:r>
                        <a:rPr lang="es-CO" sz="9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 población en situación de </a:t>
                      </a:r>
                      <a:r>
                        <a:rPr lang="es-CO" sz="9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desplazamiento</a:t>
                      </a:r>
                    </a:p>
                  </a:txBody>
                  <a:tcPr marL="44450" marR="44450" marT="45725" marB="45725" anchor="ctr">
                    <a:lnL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r>
                        <a:rPr lang="es-CO" sz="900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58</a:t>
                      </a:r>
                      <a:r>
                        <a:rPr lang="es-CO" sz="9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.</a:t>
                      </a:r>
                      <a:r>
                        <a:rPr lang="es-CO" sz="900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521</a:t>
                      </a:r>
                      <a:r>
                        <a:rPr lang="es-CO" sz="9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personas víctimas de desplazamiento forzado recibidas históricamente.</a:t>
                      </a:r>
                    </a:p>
                  </a:txBody>
                  <a:tcPr marL="44450" marR="44450" marT="45725" marB="45725" anchor="ctr">
                    <a:lnL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b="1" u="none" strike="noStrike" cap="none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#1 </a:t>
                      </a:r>
                      <a:r>
                        <a:rPr lang="es-CO" sz="9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del país en número de víctimas declarantes</a:t>
                      </a:r>
                    </a:p>
                  </a:txBody>
                  <a:tcPr marL="44450" marR="44450" marT="45725" marB="45725" anchor="ctr">
                    <a:lnL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717.455</a:t>
                      </a:r>
                      <a:r>
                        <a:rPr lang="es-CO" sz="9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víctimas han hecho sus declaraciones como víctimas en el Distrito Capital.</a:t>
                      </a:r>
                    </a:p>
                  </a:txBody>
                  <a:tcPr marL="44450" marR="44450" marT="45725" marB="45725" anchor="ctr">
                    <a:lnL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b="1" u="none" strike="noStrike" cap="none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#2 </a:t>
                      </a:r>
                      <a:r>
                        <a:rPr lang="es-CO" sz="9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 número de víctimas residentes </a:t>
                      </a:r>
                      <a:r>
                        <a:rPr lang="es-CO" sz="9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 su territorio.</a:t>
                      </a:r>
                    </a:p>
                  </a:txBody>
                  <a:tcPr marL="44450" marR="44450" marT="45725" marB="45725" anchor="ctr">
                    <a:lnL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35</a:t>
                      </a:r>
                      <a:r>
                        <a:rPr lang="es-CO" sz="900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r>
                        <a:rPr lang="es-CO" sz="9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.</a:t>
                      </a:r>
                      <a:r>
                        <a:rPr lang="es-CO" sz="900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999</a:t>
                      </a:r>
                      <a:r>
                        <a:rPr lang="es-CO" sz="9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personas víctimas del conflicto armado se ubican en Bogotá actualmente (</a:t>
                      </a:r>
                      <a:r>
                        <a:rPr lang="es-CO" sz="9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282.802 </a:t>
                      </a:r>
                      <a:r>
                        <a:rPr lang="es-CO" sz="9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son sujetos de atención). </a:t>
                      </a:r>
                    </a:p>
                  </a:txBody>
                  <a:tcPr marL="44450" marR="44450" marT="45725" marB="45725" anchor="ctr">
                    <a:lnL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b="1" u="none" strike="noStrike" cap="none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#1 </a:t>
                      </a:r>
                      <a:r>
                        <a:rPr lang="es-CO" sz="9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 cantidad de personas desmovilizadas</a:t>
                      </a:r>
                      <a:r>
                        <a:rPr lang="es-CO" sz="9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en su territorio. </a:t>
                      </a:r>
                    </a:p>
                  </a:txBody>
                  <a:tcPr marL="44450" marR="44450" marT="45725" marB="45725" anchor="ctr">
                    <a:lnL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5.730 </a:t>
                      </a:r>
                      <a:r>
                        <a:rPr lang="es-CO" sz="9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personas desmovilizadas entre 2001 y 2017. </a:t>
                      </a:r>
                    </a:p>
                  </a:txBody>
                  <a:tcPr marL="44450" marR="44450" marT="45725" marB="45725" anchor="ctr">
                    <a:lnL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4" name="Shape 94"/>
          <p:cNvGrpSpPr/>
          <p:nvPr/>
        </p:nvGrpSpPr>
        <p:grpSpPr>
          <a:xfrm>
            <a:off x="4481830" y="4429527"/>
            <a:ext cx="2333473" cy="2016769"/>
            <a:chOff x="260741" y="1544"/>
            <a:chExt cx="2333473" cy="2016769"/>
          </a:xfrm>
        </p:grpSpPr>
        <p:sp>
          <p:nvSpPr>
            <p:cNvPr id="95" name="Shape 95"/>
            <p:cNvSpPr/>
            <p:nvPr/>
          </p:nvSpPr>
          <p:spPr>
            <a:xfrm>
              <a:off x="874830" y="1544"/>
              <a:ext cx="1105295" cy="437199"/>
            </a:xfrm>
            <a:prstGeom prst="roundRect">
              <a:avLst>
                <a:gd name="adj" fmla="val 16667"/>
              </a:avLst>
            </a:prstGeom>
            <a:solidFill>
              <a:srgbClr val="4674A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 txBox="1"/>
            <p:nvPr/>
          </p:nvSpPr>
          <p:spPr>
            <a:xfrm>
              <a:off x="896172" y="22886"/>
              <a:ext cx="1062611" cy="3945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Reconciliación</a:t>
              </a:r>
            </a:p>
          </p:txBody>
        </p:sp>
        <p:sp>
          <p:nvSpPr>
            <p:cNvPr id="97" name="Shape 97"/>
            <p:cNvSpPr/>
            <p:nvPr/>
          </p:nvSpPr>
          <p:spPr>
            <a:xfrm>
              <a:off x="554313" y="220144"/>
              <a:ext cx="1746329" cy="17463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110" y="13657"/>
                  </a:moveTo>
                  <a:lnTo>
                    <a:pt x="98109" y="13656"/>
                  </a:lnTo>
                  <a:cubicBezTo>
                    <a:pt x="102535" y="17296"/>
                    <a:pt x="106417" y="21551"/>
                    <a:pt x="109636" y="26292"/>
                  </a:cubicBezTo>
                </a:path>
              </a:pathLst>
            </a:custGeom>
            <a:noFill/>
            <a:ln w="9525" cap="flat" cmpd="sng">
              <a:solidFill>
                <a:srgbClr val="487AB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921599" y="604886"/>
              <a:ext cx="672615" cy="437199"/>
            </a:xfrm>
            <a:prstGeom prst="roundRect">
              <a:avLst>
                <a:gd name="adj" fmla="val 16667"/>
              </a:avLst>
            </a:prstGeom>
            <a:solidFill>
              <a:srgbClr val="5781B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 txBox="1"/>
            <p:nvPr/>
          </p:nvSpPr>
          <p:spPr>
            <a:xfrm>
              <a:off x="1942941" y="626228"/>
              <a:ext cx="629931" cy="3945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Paz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554313" y="220144"/>
              <a:ext cx="1746329" cy="17463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17" y="56863"/>
                  </a:moveTo>
                  <a:lnTo>
                    <a:pt x="119917" y="56863"/>
                  </a:lnTo>
                  <a:cubicBezTo>
                    <a:pt x="120590" y="69728"/>
                    <a:pt x="117104" y="82469"/>
                    <a:pt x="109976" y="93200"/>
                  </a:cubicBezTo>
                </a:path>
              </a:pathLst>
            </a:custGeom>
            <a:noFill/>
            <a:ln w="9525" cap="flat" cmpd="sng">
              <a:solidFill>
                <a:srgbClr val="5E86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505152" y="1581114"/>
              <a:ext cx="871117" cy="437199"/>
            </a:xfrm>
            <a:prstGeom prst="roundRect">
              <a:avLst>
                <a:gd name="adj" fmla="val 16667"/>
              </a:avLst>
            </a:prstGeom>
            <a:solidFill>
              <a:srgbClr val="6F90C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 txBox="1"/>
            <p:nvPr/>
          </p:nvSpPr>
          <p:spPr>
            <a:xfrm>
              <a:off x="1526494" y="1602456"/>
              <a:ext cx="828433" cy="3945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Memoria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554313" y="220144"/>
              <a:ext cx="1746329" cy="17463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234" y="119771"/>
                  </a:moveTo>
                  <a:lnTo>
                    <a:pt x="65234" y="119771"/>
                  </a:lnTo>
                  <a:cubicBezTo>
                    <a:pt x="61862" y="120066"/>
                    <a:pt x="58472" y="120075"/>
                    <a:pt x="55099" y="119799"/>
                  </a:cubicBezTo>
                </a:path>
              </a:pathLst>
            </a:custGeom>
            <a:noFill/>
            <a:ln w="9525" cap="flat" cmpd="sng">
              <a:solidFill>
                <a:srgbClr val="7494C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73826" y="1581114"/>
              <a:ext cx="880836" cy="437199"/>
            </a:xfrm>
            <a:prstGeom prst="roundRect">
              <a:avLst>
                <a:gd name="adj" fmla="val 16667"/>
              </a:avLst>
            </a:prstGeom>
            <a:solidFill>
              <a:srgbClr val="86A0C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 txBox="1"/>
            <p:nvPr/>
          </p:nvSpPr>
          <p:spPr>
            <a:xfrm>
              <a:off x="495168" y="1602456"/>
              <a:ext cx="838152" cy="3945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Cultura Ciudadana</a:t>
              </a:r>
            </a:p>
          </p:txBody>
        </p:sp>
        <p:sp>
          <p:nvSpPr>
            <p:cNvPr id="106" name="Shape 106"/>
            <p:cNvSpPr/>
            <p:nvPr/>
          </p:nvSpPr>
          <p:spPr>
            <a:xfrm>
              <a:off x="554313" y="220144"/>
              <a:ext cx="1746329" cy="17463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22" y="93200"/>
                  </a:moveTo>
                  <a:lnTo>
                    <a:pt x="10022" y="93200"/>
                  </a:lnTo>
                  <a:cubicBezTo>
                    <a:pt x="2893" y="82469"/>
                    <a:pt x="-592" y="69728"/>
                    <a:pt x="81" y="56862"/>
                  </a:cubicBezTo>
                </a:path>
              </a:pathLst>
            </a:custGeom>
            <a:noFill/>
            <a:ln w="9525" cap="flat" cmpd="sng">
              <a:solidFill>
                <a:srgbClr val="89A2C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260741" y="604886"/>
              <a:ext cx="672615" cy="437199"/>
            </a:xfrm>
            <a:prstGeom prst="roundRect">
              <a:avLst>
                <a:gd name="adj" fmla="val 16667"/>
              </a:avLst>
            </a:prstGeom>
            <a:solidFill>
              <a:srgbClr val="9EB2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282083" y="626228"/>
              <a:ext cx="629931" cy="3945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Espacio Público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554313" y="220144"/>
              <a:ext cx="1746329" cy="17463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62" y="26293"/>
                  </a:moveTo>
                  <a:lnTo>
                    <a:pt x="10361" y="26293"/>
                  </a:lnTo>
                  <a:cubicBezTo>
                    <a:pt x="13581" y="21552"/>
                    <a:pt x="17462" y="17297"/>
                    <a:pt x="21888" y="13657"/>
                  </a:cubicBezTo>
                </a:path>
              </a:pathLst>
            </a:custGeom>
            <a:noFill/>
            <a:ln w="9525" cap="flat" cmpd="sng">
              <a:solidFill>
                <a:srgbClr val="9EB2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0" name="Shape 110"/>
          <p:cNvSpPr/>
          <p:nvPr/>
        </p:nvSpPr>
        <p:spPr>
          <a:xfrm>
            <a:off x="3470434" y="7111000"/>
            <a:ext cx="352500" cy="260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CO" sz="13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</a:p>
        </p:txBody>
      </p:sp>
      <p:sp>
        <p:nvSpPr>
          <p:cNvPr id="111" name="Shape 111"/>
          <p:cNvSpPr/>
          <p:nvPr/>
        </p:nvSpPr>
        <p:spPr>
          <a:xfrm>
            <a:off x="3470434" y="7407022"/>
            <a:ext cx="337800" cy="260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CO" sz="13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</a:p>
        </p:txBody>
      </p:sp>
      <p:sp>
        <p:nvSpPr>
          <p:cNvPr id="112" name="Shape 112"/>
          <p:cNvSpPr/>
          <p:nvPr/>
        </p:nvSpPr>
        <p:spPr>
          <a:xfrm>
            <a:off x="3470435" y="7693916"/>
            <a:ext cx="337800" cy="260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CO" sz="13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</a:p>
        </p:txBody>
      </p:sp>
      <p:sp>
        <p:nvSpPr>
          <p:cNvPr id="113" name="Shape 113"/>
          <p:cNvSpPr/>
          <p:nvPr/>
        </p:nvSpPr>
        <p:spPr>
          <a:xfrm>
            <a:off x="3468097" y="7969902"/>
            <a:ext cx="337800" cy="260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CO" sz="13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</a:p>
        </p:txBody>
      </p:sp>
      <p:sp>
        <p:nvSpPr>
          <p:cNvPr id="114" name="Shape 114"/>
          <p:cNvSpPr/>
          <p:nvPr/>
        </p:nvSpPr>
        <p:spPr>
          <a:xfrm>
            <a:off x="4922324" y="7094775"/>
            <a:ext cx="317100" cy="260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CO" sz="16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5</a:t>
            </a:r>
          </a:p>
        </p:txBody>
      </p:sp>
      <p:sp>
        <p:nvSpPr>
          <p:cNvPr id="115" name="Shape 115"/>
          <p:cNvSpPr/>
          <p:nvPr/>
        </p:nvSpPr>
        <p:spPr>
          <a:xfrm>
            <a:off x="4930675" y="7392145"/>
            <a:ext cx="317400" cy="260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CO" sz="16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6</a:t>
            </a:r>
          </a:p>
        </p:txBody>
      </p:sp>
      <p:sp>
        <p:nvSpPr>
          <p:cNvPr id="116" name="Shape 116"/>
          <p:cNvSpPr/>
          <p:nvPr/>
        </p:nvSpPr>
        <p:spPr>
          <a:xfrm>
            <a:off x="4932902" y="8058650"/>
            <a:ext cx="317100" cy="260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CO" sz="16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8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739637" y="7109208"/>
            <a:ext cx="1226400" cy="23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CO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Laboratorios de paz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3724425" y="7359550"/>
            <a:ext cx="1226400" cy="36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CO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Localidades constructoras de paz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739637" y="7731052"/>
            <a:ext cx="1081893" cy="2308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CO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Diálogos PRISMA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3773053" y="8004100"/>
            <a:ext cx="930300" cy="2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CO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Sello de Paz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233988" y="7079708"/>
            <a:ext cx="1524167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CO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Innovación y participación virtual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5260130" y="7393906"/>
            <a:ext cx="1384284" cy="2308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CO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Foros y conversatorios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225777" y="7650805"/>
            <a:ext cx="1350597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CO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Mapa de oferta distrital en materia de paz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5193893" y="7978551"/>
            <a:ext cx="1646464" cy="3231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CO" sz="7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Apoyo al proceso de reincorporación de excombatientes</a:t>
            </a:r>
          </a:p>
        </p:txBody>
      </p:sp>
      <p:sp>
        <p:nvSpPr>
          <p:cNvPr id="125" name="Shape 125"/>
          <p:cNvSpPr/>
          <p:nvPr/>
        </p:nvSpPr>
        <p:spPr>
          <a:xfrm>
            <a:off x="3468105" y="4713685"/>
            <a:ext cx="1170778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CO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Estas líneas se proyectan  bajo campos de acción conexos,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s-CO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 sitúan la reconciliación como centro y responde a nuestras necesidades y potencialidades</a:t>
            </a:r>
          </a:p>
        </p:txBody>
      </p:sp>
      <p:sp>
        <p:nvSpPr>
          <p:cNvPr id="126" name="Shape 126" descr="Imágenes integradas 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Imágenes integradas 1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4942845" y="7696342"/>
            <a:ext cx="317400" cy="260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CO" sz="16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7</a:t>
            </a:r>
          </a:p>
        </p:txBody>
      </p:sp>
      <p:sp>
        <p:nvSpPr>
          <p:cNvPr id="129" name="Shape 129"/>
          <p:cNvSpPr/>
          <p:nvPr/>
        </p:nvSpPr>
        <p:spPr>
          <a:xfrm>
            <a:off x="26641" y="3558873"/>
            <a:ext cx="3599100" cy="4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CO" sz="7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Fuentes: (i) Red Nacional de Información - UARIV, a 1 de diciembre de 2017, (ii) Sistema de información para la reintegración – Agencia para la reincorporación y la normalización, a 23 de julio de 2017 y</a:t>
            </a:r>
          </a:p>
        </p:txBody>
      </p:sp>
      <p:sp>
        <p:nvSpPr>
          <p:cNvPr id="130" name="Shape 130"/>
          <p:cNvSpPr/>
          <p:nvPr/>
        </p:nvSpPr>
        <p:spPr>
          <a:xfrm>
            <a:off x="3464310" y="6732240"/>
            <a:ext cx="3201000" cy="36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r>
              <a:rPr lang="es-CO" sz="9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la actualidad, la ACDVPR adelanta </a:t>
            </a:r>
            <a:r>
              <a:rPr lang="es-CO" sz="9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 iniciativas específicas </a:t>
            </a:r>
            <a:r>
              <a:rPr lang="es-CO" sz="9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derivadas de las tres líneas estratégicas:</a:t>
            </a:r>
          </a:p>
        </p:txBody>
      </p:sp>
      <p:sp>
        <p:nvSpPr>
          <p:cNvPr id="131" name="Shape 131"/>
          <p:cNvSpPr/>
          <p:nvPr/>
        </p:nvSpPr>
        <p:spPr>
          <a:xfrm>
            <a:off x="137925" y="6716377"/>
            <a:ext cx="3201000" cy="168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i="1">
                <a:solidFill>
                  <a:srgbClr val="244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retos en 2018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44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SzPts val="1100"/>
              <a:buFont typeface="Source Sans Pro"/>
              <a:buAutoNum type="arabicPeriod"/>
            </a:pPr>
            <a:r>
              <a:rPr lang="es-CO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Una ciudad territorio de</a:t>
            </a:r>
            <a:r>
              <a:rPr lang="es-CO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reconciliación.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1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SzPts val="1100"/>
              <a:buFont typeface="Source Sans Pro"/>
              <a:buAutoNum type="arabicPeriod"/>
            </a:pPr>
            <a:r>
              <a:rPr lang="es-CO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Prevención </a:t>
            </a:r>
            <a:r>
              <a:rPr lang="es-CO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las víctimas.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CO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SzPts val="1100"/>
              <a:buFont typeface="Source Sans Pro"/>
              <a:buAutoNum type="arabicPeriod"/>
            </a:pPr>
            <a:r>
              <a:rPr lang="es-CO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Integración Local</a:t>
            </a:r>
            <a:r>
              <a:rPr lang="es-CO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SzPts val="1100"/>
              <a:buFont typeface="Source Sans Pro"/>
              <a:buAutoNum type="arabicPeriod"/>
            </a:pPr>
            <a:r>
              <a:rPr lang="es-CO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Articulación </a:t>
            </a:r>
            <a:r>
              <a:rPr lang="es-CO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Nación territorio.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280125" y="3887625"/>
            <a:ext cx="1694400" cy="4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80975" lvl="0" indent="-85725" algn="just" rtl="0">
              <a:spcBef>
                <a:spcPts val="0"/>
              </a:spcBef>
              <a:buNone/>
            </a:pPr>
            <a:r>
              <a:rPr lang="es-CO" b="1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Estrategia de Paz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Presentación en pantalla (4:3)</PresentationFormat>
  <Paragraphs>79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Source Sans Pro</vt:lpstr>
      <vt:lpstr>Roboto</vt:lpstr>
      <vt:lpstr>Roboto Light</vt:lpstr>
      <vt:lpstr>Calibri</vt:lpstr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</dc:creator>
  <cp:lastModifiedBy>Usuario de Windows</cp:lastModifiedBy>
  <cp:revision>1</cp:revision>
  <dcterms:modified xsi:type="dcterms:W3CDTF">2017-12-29T02:00:29Z</dcterms:modified>
</cp:coreProperties>
</file>